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9"/>
  </p:normalViewPr>
  <p:slideViewPr>
    <p:cSldViewPr snapToGrid="0">
      <p:cViewPr varScale="1">
        <p:scale>
          <a:sx n="117" d="100"/>
          <a:sy n="117" d="100"/>
        </p:scale>
        <p:origin x="9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8ab23bd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8ab23bd6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b8ab23b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b8ab23b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8ab23bd6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8ab23bd6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8ab23bd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8ab23bd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Research Centered Approach to Sharing Patient Data While Protecting Patient Privacy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Qingbo Wang, Gaurav Luthria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370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2858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Objective:</a:t>
            </a:r>
            <a:r>
              <a:rPr lang="en"/>
              <a:t> Identify a solution for sharing patient data while maintaining patient privacy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Approach (Two Fold)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Advanced Querying Language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Group_by / aggregation / custom filtering / statistical test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 threshold to exclude outliers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Keeps the raw data secure in the cloud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Realistic Synthetic Data Generation from the Query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Robust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Produce Realistic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Suppress Outliers (outliers are the most easily identifiable)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not require model complexities or parameters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 with smaller datasets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75" y="2178000"/>
            <a:ext cx="1286125" cy="1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320675" y="3512613"/>
            <a:ext cx="1113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Real Data</a:t>
            </a:r>
            <a:endParaRPr b="1"/>
          </a:p>
        </p:txBody>
      </p:sp>
      <p:cxnSp>
        <p:nvCxnSpPr>
          <p:cNvPr id="68" name="Google Shape;68;p15"/>
          <p:cNvCxnSpPr/>
          <p:nvPr/>
        </p:nvCxnSpPr>
        <p:spPr>
          <a:xfrm rot="10800000" flipH="1">
            <a:off x="1653975" y="1236863"/>
            <a:ext cx="862500" cy="1323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69;p15"/>
          <p:cNvCxnSpPr/>
          <p:nvPr/>
        </p:nvCxnSpPr>
        <p:spPr>
          <a:xfrm>
            <a:off x="1653975" y="2724038"/>
            <a:ext cx="957000" cy="1182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" name="Google Shape;70;p15"/>
          <p:cNvSpPr txBox="1"/>
          <p:nvPr/>
        </p:nvSpPr>
        <p:spPr>
          <a:xfrm>
            <a:off x="2610975" y="107775"/>
            <a:ext cx="2256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Query the Original Data</a:t>
            </a:r>
            <a:endParaRPr b="1"/>
          </a:p>
        </p:txBody>
      </p:sp>
      <p:sp>
        <p:nvSpPr>
          <p:cNvPr id="71" name="Google Shape;71;p15"/>
          <p:cNvSpPr txBox="1"/>
          <p:nvPr/>
        </p:nvSpPr>
        <p:spPr>
          <a:xfrm>
            <a:off x="2882675" y="2997800"/>
            <a:ext cx="2256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Generate Synthetic Data from Query</a:t>
            </a:r>
            <a:endParaRPr b="1"/>
          </a:p>
        </p:txBody>
      </p:sp>
      <p:sp>
        <p:nvSpPr>
          <p:cNvPr id="72" name="Google Shape;72;p15"/>
          <p:cNvSpPr txBox="1"/>
          <p:nvPr/>
        </p:nvSpPr>
        <p:spPr>
          <a:xfrm>
            <a:off x="6524950" y="2260550"/>
            <a:ext cx="2256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Downstream Analysis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 Vivli Platform to validate analysis on real data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73" name="Google Shape;73;p15"/>
          <p:cNvCxnSpPr/>
          <p:nvPr/>
        </p:nvCxnSpPr>
        <p:spPr>
          <a:xfrm>
            <a:off x="5304450" y="2453450"/>
            <a:ext cx="1122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74;p15"/>
          <p:cNvCxnSpPr/>
          <p:nvPr/>
        </p:nvCxnSpPr>
        <p:spPr>
          <a:xfrm>
            <a:off x="4016750" y="2416875"/>
            <a:ext cx="9000" cy="635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l="7089" b="36049"/>
          <a:stretch/>
        </p:blipFill>
        <p:spPr>
          <a:xfrm>
            <a:off x="2647738" y="3632900"/>
            <a:ext cx="3407125" cy="756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6" name="Google Shape;76;p15"/>
          <p:cNvGrpSpPr/>
          <p:nvPr/>
        </p:nvGrpSpPr>
        <p:grpSpPr>
          <a:xfrm>
            <a:off x="6167825" y="3701625"/>
            <a:ext cx="2397276" cy="1216950"/>
            <a:chOff x="2907175" y="3737075"/>
            <a:chExt cx="2397276" cy="1216950"/>
          </a:xfrm>
        </p:grpSpPr>
        <p:pic>
          <p:nvPicPr>
            <p:cNvPr id="77" name="Google Shape;77;p15"/>
            <p:cNvPicPr preferRelativeResize="0"/>
            <p:nvPr/>
          </p:nvPicPr>
          <p:blipFill rotWithShape="1">
            <a:blip r:embed="rId5">
              <a:alphaModFix/>
            </a:blip>
            <a:srcRect l="5489" r="20022" b="16666"/>
            <a:stretch/>
          </p:blipFill>
          <p:spPr>
            <a:xfrm>
              <a:off x="3000750" y="3737075"/>
              <a:ext cx="2303701" cy="9176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8" name="Google Shape;78;p15"/>
            <p:cNvSpPr txBox="1"/>
            <p:nvPr/>
          </p:nvSpPr>
          <p:spPr>
            <a:xfrm>
              <a:off x="2907175" y="4604825"/>
              <a:ext cx="2256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Drug Exposure Data</a:t>
              </a:r>
              <a:endParaRPr sz="1200" b="1"/>
            </a:p>
          </p:txBody>
        </p:sp>
      </p:grpSp>
      <p:pic>
        <p:nvPicPr>
          <p:cNvPr id="79" name="Google Shape;79;p15"/>
          <p:cNvPicPr preferRelativeResize="0"/>
          <p:nvPr/>
        </p:nvPicPr>
        <p:blipFill rotWithShape="1">
          <a:blip r:embed="rId6">
            <a:alphaModFix/>
          </a:blip>
          <a:srcRect l="5891"/>
          <a:stretch/>
        </p:blipFill>
        <p:spPr>
          <a:xfrm>
            <a:off x="3125775" y="4103725"/>
            <a:ext cx="3034202" cy="928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" name="Google Shape;80;p15"/>
          <p:cNvSpPr txBox="1"/>
          <p:nvPr/>
        </p:nvSpPr>
        <p:spPr>
          <a:xfrm>
            <a:off x="1992075" y="4532775"/>
            <a:ext cx="1286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Lab Results</a:t>
            </a:r>
            <a:endParaRPr sz="1200" b="1"/>
          </a:p>
        </p:txBody>
      </p:sp>
      <p:sp>
        <p:nvSpPr>
          <p:cNvPr id="81" name="Google Shape;81;p15"/>
          <p:cNvSpPr txBox="1"/>
          <p:nvPr/>
        </p:nvSpPr>
        <p:spPr>
          <a:xfrm>
            <a:off x="952125" y="3805550"/>
            <a:ext cx="18429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Efficacy Sensitivity Analysis</a:t>
            </a:r>
            <a:endParaRPr sz="1200" b="1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2950" y="461125"/>
            <a:ext cx="2350989" cy="19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44475" y="1683813"/>
            <a:ext cx="11133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(Cloud)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311700" y="340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Generating Synthetic Data</a:t>
            </a:r>
            <a:endParaRPr dirty="0"/>
          </a:p>
        </p:txBody>
      </p:sp>
      <p:sp>
        <p:nvSpPr>
          <p:cNvPr id="89" name="Google Shape;89;p16"/>
          <p:cNvSpPr/>
          <p:nvPr/>
        </p:nvSpPr>
        <p:spPr>
          <a:xfrm>
            <a:off x="873600" y="2905975"/>
            <a:ext cx="1393800" cy="6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1026000" y="829225"/>
            <a:ext cx="66453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Want to Generate Synthetic Data that is Robust, Realistic, </a:t>
            </a:r>
            <a:r>
              <a:rPr lang="en"/>
              <a:t>Suppresses Outliers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Method: Permutation Test</a:t>
            </a:r>
            <a:endParaRPr dirty="0"/>
          </a:p>
        </p:txBody>
      </p:sp>
      <p:sp>
        <p:nvSpPr>
          <p:cNvPr id="91" name="Google Shape;91;p16"/>
          <p:cNvSpPr/>
          <p:nvPr/>
        </p:nvSpPr>
        <p:spPr>
          <a:xfrm>
            <a:off x="3404200" y="2905975"/>
            <a:ext cx="1641000" cy="6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Randomly Sample User IDs 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6182000" y="2905975"/>
            <a:ext cx="1641000" cy="6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 into one “synthetic ID”</a:t>
            </a:r>
            <a:endParaRPr/>
          </a:p>
        </p:txBody>
      </p:sp>
      <p:cxnSp>
        <p:nvCxnSpPr>
          <p:cNvPr id="93" name="Google Shape;93;p16"/>
          <p:cNvCxnSpPr/>
          <p:nvPr/>
        </p:nvCxnSpPr>
        <p:spPr>
          <a:xfrm>
            <a:off x="2343700" y="3235825"/>
            <a:ext cx="984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94;p16"/>
          <p:cNvCxnSpPr/>
          <p:nvPr/>
        </p:nvCxnSpPr>
        <p:spPr>
          <a:xfrm>
            <a:off x="5121500" y="3235825"/>
            <a:ext cx="984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6"/>
          <p:cNvCxnSpPr>
            <a:stCxn id="92" idx="0"/>
          </p:cNvCxnSpPr>
          <p:nvPr/>
        </p:nvCxnSpPr>
        <p:spPr>
          <a:xfrm rot="5400000" flipH="1">
            <a:off x="3913250" y="-183275"/>
            <a:ext cx="756300" cy="54222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6"/>
          <p:cNvCxnSpPr>
            <a:endCxn id="89" idx="0"/>
          </p:cNvCxnSpPr>
          <p:nvPr/>
        </p:nvCxnSpPr>
        <p:spPr>
          <a:xfrm flipH="1">
            <a:off x="1570500" y="2139775"/>
            <a:ext cx="29400" cy="76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3220500" y="1564700"/>
            <a:ext cx="2256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Regenerate another “synthetic” ID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5874350" y="4053275"/>
            <a:ext cx="2256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Synthetic data to CSV formal</a:t>
            </a:r>
            <a:endParaRPr/>
          </a:p>
        </p:txBody>
      </p:sp>
      <p:cxnSp>
        <p:nvCxnSpPr>
          <p:cNvPr id="99" name="Google Shape;99;p16"/>
          <p:cNvCxnSpPr>
            <a:endCxn id="98" idx="0"/>
          </p:cNvCxnSpPr>
          <p:nvPr/>
        </p:nvCxnSpPr>
        <p:spPr>
          <a:xfrm>
            <a:off x="7002500" y="3614075"/>
            <a:ext cx="0" cy="43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311700" y="17761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pic>
        <p:nvPicPr>
          <p:cNvPr id="2" name="オンライン メディア 1" descr="vivli_movie_final.mov">
            <a:hlinkClick r:id="" action="ppaction://media"/>
            <a:extLst>
              <a:ext uri="{FF2B5EF4-FFF2-40B4-BE49-F238E27FC236}">
                <a16:creationId xmlns:a16="http://schemas.microsoft.com/office/drawing/2014/main" id="{2184D25D-3DB8-0849-BE8F-4F6D4AA48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5914" y="736145"/>
            <a:ext cx="6999514" cy="4374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画面に合わせる (16:9)</PresentationFormat>
  <Paragraphs>35</Paragraphs>
  <Slides>5</Slides>
  <Notes>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7" baseType="lpstr">
      <vt:lpstr>Arial</vt:lpstr>
      <vt:lpstr>Simple Light</vt:lpstr>
      <vt:lpstr>A Research Centered Approach to Sharing Patient Data While Protecting Patient Privacy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Centered Approach to Sharing Patient Data While Protecting Patient Privacy</dc:title>
  <cp:lastModifiedBy>Wang, Qingbo</cp:lastModifiedBy>
  <cp:revision>2</cp:revision>
  <dcterms:modified xsi:type="dcterms:W3CDTF">2019-06-21T19:55:53Z</dcterms:modified>
</cp:coreProperties>
</file>